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2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302" r:id="rId4"/>
    <p:sldId id="312" r:id="rId5"/>
    <p:sldId id="270" r:id="rId6"/>
    <p:sldId id="316" r:id="rId7"/>
    <p:sldId id="313" r:id="rId8"/>
    <p:sldId id="304" r:id="rId9"/>
    <p:sldId id="283" r:id="rId10"/>
    <p:sldId id="315" r:id="rId11"/>
    <p:sldId id="261" r:id="rId12"/>
    <p:sldId id="259" r:id="rId13"/>
    <p:sldId id="260" r:id="rId14"/>
    <p:sldId id="278" r:id="rId15"/>
    <p:sldId id="309" r:id="rId16"/>
    <p:sldId id="310" r:id="rId17"/>
    <p:sldId id="311" r:id="rId18"/>
    <p:sldId id="281" r:id="rId19"/>
    <p:sldId id="303" r:id="rId20"/>
    <p:sldId id="299" r:id="rId21"/>
    <p:sldId id="298" r:id="rId22"/>
    <p:sldId id="272" r:id="rId23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2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75" autoAdjust="0"/>
  </p:normalViewPr>
  <p:slideViewPr>
    <p:cSldViewPr snapToGrid="0" snapToObjects="1">
      <p:cViewPr varScale="1">
        <p:scale>
          <a:sx n="124" d="100"/>
          <a:sy n="124" d="100"/>
        </p:scale>
        <p:origin x="8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80954136322098E-2"/>
          <c:y val="0.15088294429193599"/>
          <c:w val="0.88456592570477199"/>
          <c:h val="0.828332936245373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107,878,098</a:t>
                    </a:r>
                  </a:p>
                  <a:p>
                    <a:endParaRPr lang="en-US" dirty="0"/>
                  </a:p>
                  <a:p>
                    <a:endParaRPr lang="en-US" dirty="0"/>
                  </a:p>
                  <a:p>
                    <a:r>
                      <a:rPr lang="en-US" dirty="0"/>
                      <a:t>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0D5-4C5A-AD61-DEC819B786B2}"/>
                </c:ext>
              </c:extLst>
            </c:dLbl>
            <c:dLbl>
              <c:idx val="1"/>
              <c:layout>
                <c:manualLayout>
                  <c:x val="7.7381342261637282E-3"/>
                  <c:y val="1.77466876925323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109,705,543</a:t>
                    </a:r>
                  </a:p>
                  <a:p>
                    <a:endParaRPr lang="en-US" dirty="0"/>
                  </a:p>
                  <a:p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891-4206-AE19-6B237EC8EFBE}"/>
                </c:ext>
              </c:extLst>
            </c:dLbl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2019/2020</c:v>
                </c:pt>
                <c:pt idx="1">
                  <c:v>2020/2021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78242819</c:v>
                </c:pt>
                <c:pt idx="1">
                  <c:v>78555354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AB-B840-922D-D9A5D3244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serLines/>
        <c:axId val="2078589112"/>
        <c:axId val="2078594728"/>
      </c:barChart>
      <c:catAx>
        <c:axId val="207858911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078594728"/>
        <c:crosses val="max"/>
        <c:auto val="1"/>
        <c:lblAlgn val="ctr"/>
        <c:lblOffset val="100"/>
        <c:noMultiLvlLbl val="0"/>
      </c:catAx>
      <c:valAx>
        <c:axId val="2078594728"/>
        <c:scaling>
          <c:orientation val="minMax"/>
          <c:min val="70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crossAx val="2078589112"/>
        <c:crosses val="autoZero"/>
        <c:crossBetween val="between"/>
        <c:majorUnit val="100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34527854773"/>
          <c:y val="8.5580087265127405E-2"/>
          <c:w val="0.58336299931398905"/>
          <c:h val="0.913570816003005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D9-7749-B9B2-A0D0BC77B02C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5D9-7749-B9B2-A0D0BC77B02C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D9-7749-B9B2-A0D0BC77B02C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5D9-7749-B9B2-A0D0BC77B02C}"/>
              </c:ext>
            </c:extLst>
          </c:dPt>
          <c:dLbls>
            <c:dLbl>
              <c:idx val="0"/>
              <c:layout>
                <c:manualLayout>
                  <c:x val="-2.9538917653224701E-2"/>
                  <c:y val="-3.340940668050530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State Aid</a:t>
                    </a:r>
                  </a:p>
                  <a:p>
                    <a:r>
                      <a:rPr lang="en-US" b="1" dirty="0"/>
                      <a:t>18..67%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5D9-7749-B9B2-A0D0BC77B02C}"/>
                </c:ext>
              </c:extLst>
            </c:dLbl>
            <c:dLbl>
              <c:idx val="1"/>
              <c:layout>
                <c:manualLayout>
                  <c:x val="2.4615764711020598E-2"/>
                  <c:y val="-2.569954360038869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dirty="0"/>
                      <a:t>Federal Aid</a:t>
                    </a:r>
                  </a:p>
                  <a:p>
                    <a:r>
                      <a:rPr lang="en-US" sz="1200" b="1" i="0" dirty="0"/>
                      <a:t>1.32%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5D9-7749-B9B2-A0D0BC77B02C}"/>
                </c:ext>
              </c:extLst>
            </c:dLbl>
            <c:dLbl>
              <c:idx val="2"/>
              <c:layout>
                <c:manualLayout>
                  <c:x val="5.41546823642454E-2"/>
                  <c:y val="2.569954360038869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dirty="0"/>
                      <a:t>District-Generated</a:t>
                    </a:r>
                  </a:p>
                  <a:p>
                    <a:r>
                      <a:rPr lang="en-US" sz="1200" b="1" i="0" dirty="0"/>
                      <a:t>7.39%</a:t>
                    </a:r>
                    <a:endParaRPr lang="en-US" sz="1200" dirty="0"/>
                  </a:p>
                </c:rich>
              </c:tx>
              <c:dLblPos val="bestFit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5D9-7749-B9B2-A0D0BC77B02C}"/>
                </c:ext>
              </c:extLst>
            </c:dLbl>
            <c:dLbl>
              <c:idx val="3"/>
              <c:layout>
                <c:manualLayout>
                  <c:x val="-7.7129396094531261E-2"/>
                  <c:y val="-0.6836078597703391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/>
                      <a:t>Local School Tax</a:t>
                    </a:r>
                  </a:p>
                  <a:p>
                    <a:pPr>
                      <a:defRPr b="1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</a:defRPr>
                    </a:pPr>
                    <a:r>
                      <a:rPr lang="en-US" b="1" dirty="0"/>
                      <a:t>72.62%</a:t>
                    </a:r>
                    <a:endParaRPr lang="en-US" dirty="0"/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5D9-7749-B9B2-A0D0BC77B02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b="1" dirty="0"/>
                      <a:t>Other</a:t>
                    </a:r>
                  </a:p>
                  <a:p>
                    <a:r>
                      <a:rPr lang="en-US" sz="1400" b="1" dirty="0"/>
                      <a:t>0%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8D9-4DEA-BFC3-B75A612DBD2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1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State Aid</c:v>
                </c:pt>
                <c:pt idx="1">
                  <c:v>Federal Aid</c:v>
                </c:pt>
                <c:pt idx="2">
                  <c:v>District-Generated</c:v>
                </c:pt>
                <c:pt idx="3">
                  <c:v>Local School Tax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8.1000000000000003E-2</c:v>
                </c:pt>
                <c:pt idx="1">
                  <c:v>1.7000000000000001E-2</c:v>
                </c:pt>
                <c:pt idx="2" formatCode="0%">
                  <c:v>6.7000000000000004E-2</c:v>
                </c:pt>
                <c:pt idx="3" formatCode="0%">
                  <c:v>0.83699999999999997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D9-7749-B9B2-A0D0BC77B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16074279795499"/>
          <c:y val="0.11886398141947301"/>
          <c:w val="0.53652090514184303"/>
          <c:h val="0.836116436438593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4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F2C-7A4A-AA29-E55F530E1FCF}"/>
              </c:ext>
            </c:extLst>
          </c:dPt>
          <c:dPt>
            <c:idx val="1"/>
            <c:bubble3D val="0"/>
            <c:spPr>
              <a:solidFill>
                <a:schemeClr val="accent4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2C-7A4A-AA29-E55F530E1FCF}"/>
              </c:ext>
            </c:extLst>
          </c:dPt>
          <c:dPt>
            <c:idx val="2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F2C-7A4A-AA29-E55F530E1FCF}"/>
              </c:ext>
            </c:extLst>
          </c:dPt>
          <c:dPt>
            <c:idx val="3"/>
            <c:bubble3D val="0"/>
            <c:spPr>
              <a:solidFill>
                <a:schemeClr val="accent4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2C-7A4A-AA29-E55F530E1FCF}"/>
              </c:ext>
            </c:extLst>
          </c:dPt>
          <c:dPt>
            <c:idx val="4"/>
            <c:bubble3D val="0"/>
            <c:spPr>
              <a:solidFill>
                <a:schemeClr val="accent4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F2C-7A4A-AA29-E55F530E1FCF}"/>
              </c:ext>
            </c:extLst>
          </c:dPt>
          <c:dPt>
            <c:idx val="5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2C-7A4A-AA29-E55F530E1FCF}"/>
              </c:ext>
            </c:extLst>
          </c:dPt>
          <c:dPt>
            <c:idx val="6"/>
            <c:bubble3D val="0"/>
            <c:spPr>
              <a:solidFill>
                <a:schemeClr val="accent4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F2C-7A4A-AA29-E55F530E1FCF}"/>
              </c:ext>
            </c:extLst>
          </c:dPt>
          <c:dPt>
            <c:idx val="7"/>
            <c:bubble3D val="0"/>
            <c:spPr>
              <a:solidFill>
                <a:schemeClr val="accent4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2C-7A4A-AA29-E55F530E1FCF}"/>
              </c:ext>
            </c:extLst>
          </c:dPt>
          <c:dLbls>
            <c:dLbl>
              <c:idx val="0"/>
              <c:layout>
                <c:manualLayout>
                  <c:x val="-0.111257438263582"/>
                  <c:y val="-1.9540633555037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dirty="0"/>
                      <a:t>Transportation</a:t>
                    </a:r>
                  </a:p>
                  <a:p>
                    <a:r>
                      <a:rPr lang="en-US" sz="1400" b="1" i="0" dirty="0"/>
                      <a:t>4.55%</a:t>
                    </a:r>
                    <a:endParaRPr lang="en-US" sz="14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F2C-7A4A-AA29-E55F530E1FCF}"/>
                </c:ext>
              </c:extLst>
            </c:dLbl>
            <c:dLbl>
              <c:idx val="1"/>
              <c:layout>
                <c:manualLayout>
                  <c:x val="-3.4152610868698099E-2"/>
                  <c:y val="-3.1229240480961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dirty="0"/>
                      <a:t>Capital Outlay</a:t>
                    </a:r>
                  </a:p>
                  <a:p>
                    <a:r>
                      <a:rPr lang="en-US" sz="1400" b="1" i="0" dirty="0"/>
                      <a:t> 1.07%</a:t>
                    </a:r>
                    <a:endParaRPr lang="en-US" sz="14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2C-7A4A-AA29-E55F530E1FCF}"/>
                </c:ext>
              </c:extLst>
            </c:dLbl>
            <c:dLbl>
              <c:idx val="2"/>
              <c:layout>
                <c:manualLayout>
                  <c:x val="1.6283968332104101E-2"/>
                  <c:y val="5.678102296755319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Debt Service </a:t>
                    </a:r>
                  </a:p>
                  <a:p>
                    <a:r>
                      <a:rPr lang="en-US" sz="1400" b="1" dirty="0"/>
                      <a:t>3.03%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F2C-7A4A-AA29-E55F530E1FCF}"/>
                </c:ext>
              </c:extLst>
            </c:dLbl>
            <c:dLbl>
              <c:idx val="3"/>
              <c:layout>
                <c:manualLayout>
                  <c:x val="3.3966940304042098E-2"/>
                  <c:y val="7.285982941950089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dirty="0"/>
                      <a:t>Operation Maintenance Utilities</a:t>
                    </a:r>
                  </a:p>
                  <a:p>
                    <a:r>
                      <a:rPr lang="en-US" sz="1400" b="1" i="0" dirty="0"/>
                      <a:t>6.05%</a:t>
                    </a:r>
                    <a:endParaRPr lang="en-US" sz="14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2C-7A4A-AA29-E55F530E1FCF}"/>
                </c:ext>
              </c:extLst>
            </c:dLbl>
            <c:dLbl>
              <c:idx val="4"/>
              <c:layout>
                <c:manualLayout>
                  <c:x val="-5.6385797821709802E-3"/>
                  <c:y val="6.616100789664700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dirty="0"/>
                      <a:t>Administrative</a:t>
                    </a:r>
                  </a:p>
                  <a:p>
                    <a:r>
                      <a:rPr lang="en-US" sz="1400" b="1" i="0" dirty="0"/>
                      <a:t>5.17%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F2C-7A4A-AA29-E55F530E1FCF}"/>
                </c:ext>
              </c:extLst>
            </c:dLbl>
            <c:dLbl>
              <c:idx val="5"/>
              <c:layout>
                <c:manualLayout>
                  <c:x val="-7.4030932663420104E-2"/>
                  <c:y val="-0.3853082131052260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dirty="0"/>
                      <a:t>Instructional Program</a:t>
                    </a:r>
                  </a:p>
                  <a:p>
                    <a:pPr>
                      <a:defRPr/>
                    </a:pPr>
                    <a:r>
                      <a:rPr lang="en-US" sz="1400" b="1" dirty="0"/>
                      <a:t>80.13%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82159"/>
                        <a:gd name="adj2" fmla="val 332020"/>
                      </a:avLst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7F2C-7A4A-AA29-E55F530E1FC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F2C-7A4A-AA29-E55F530E1FC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2C-7A4A-AA29-E55F530E1FC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Sheet1!$A$2:$A$9</c:f>
              <c:strCache>
                <c:ptCount val="6"/>
                <c:pt idx="0">
                  <c:v>Transportation</c:v>
                </c:pt>
                <c:pt idx="1">
                  <c:v>Capital Outlay</c:v>
                </c:pt>
                <c:pt idx="2">
                  <c:v>Debt Service</c:v>
                </c:pt>
                <c:pt idx="3">
                  <c:v>Operation Maintenance Utilities</c:v>
                </c:pt>
                <c:pt idx="4">
                  <c:v>Administrative</c:v>
                </c:pt>
                <c:pt idx="5">
                  <c:v>Instructional Program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4.4999999999999998E-2</c:v>
                </c:pt>
                <c:pt idx="1">
                  <c:v>1.4999999999999999E-2</c:v>
                </c:pt>
                <c:pt idx="2" formatCode="0.00%">
                  <c:v>5.4600000000000003E-2</c:v>
                </c:pt>
                <c:pt idx="3">
                  <c:v>0.08</c:v>
                </c:pt>
                <c:pt idx="4" formatCode="0.00%">
                  <c:v>7.8E-2</c:v>
                </c:pt>
                <c:pt idx="5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2C-7A4A-AA29-E55F530E1F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760564-3646-FC47-97D8-9E7C157B0878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563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1453BA2-A140-9143-8476-220E9B35DF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685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83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63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85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75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0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51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2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70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6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0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2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79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95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52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53BA2-A140-9143-8476-220E9B35DF6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BF5CD18-686B-47A9-AFD5-66CE5FA52A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77143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062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3550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329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F5CD18-686B-47A9-AFD5-66CE5FA52A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2367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40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25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5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5411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59231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 trans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20D13300-D1C2-3240-91C6-67BAA507CF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81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hf sldNum="0"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98A6E7-C5E4-3C4E-8F26-5E7AB997275C}"/>
              </a:ext>
            </a:extLst>
          </p:cNvPr>
          <p:cNvSpPr txBox="1"/>
          <p:nvPr/>
        </p:nvSpPr>
        <p:spPr>
          <a:xfrm>
            <a:off x="646456" y="288572"/>
            <a:ext cx="70264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Mount Laurel Schools</a:t>
            </a:r>
          </a:p>
          <a:p>
            <a:endParaRPr lang="en-US" sz="4800" b="1" dirty="0"/>
          </a:p>
          <a:p>
            <a:r>
              <a:rPr lang="en-US" sz="4800" b="1" dirty="0"/>
              <a:t>Proposed Budget</a:t>
            </a:r>
            <a:endParaRPr lang="en-US" sz="3600" b="1" dirty="0"/>
          </a:p>
          <a:p>
            <a:r>
              <a:rPr lang="en-US" sz="4000" b="1" dirty="0"/>
              <a:t>         2026-2027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93D4A-C73F-4F4C-BA32-33DD20D7DEB0}"/>
              </a:ext>
            </a:extLst>
          </p:cNvPr>
          <p:cNvSpPr txBox="1"/>
          <p:nvPr/>
        </p:nvSpPr>
        <p:spPr>
          <a:xfrm>
            <a:off x="2418348" y="5537901"/>
            <a:ext cx="6364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Dr. George J. Rafferty, Superintendent</a:t>
            </a:r>
          </a:p>
          <a:p>
            <a:pPr algn="r"/>
            <a:r>
              <a:rPr lang="en-US" i="1" dirty="0"/>
              <a:t>Robert F. Wachter Jr., School Business Administrator </a:t>
            </a:r>
          </a:p>
          <a:p>
            <a:pPr algn="r"/>
            <a:r>
              <a:rPr lang="en-US" b="1" dirty="0"/>
              <a:t>April 28,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D7B933-2AC3-564A-BCC2-061BD7F71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540" y="1779577"/>
            <a:ext cx="4398460" cy="329884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5461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254E2E-50C0-4BCA-BF66-117254AEF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01" y="4735760"/>
            <a:ext cx="3030311" cy="1604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2965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Historical Tax Levy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4606" y="2090172"/>
            <a:ext cx="61347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</a:rPr>
              <a:t>Nine - Year Rate of Tax Levy Increase:</a:t>
            </a:r>
          </a:p>
          <a:p>
            <a:r>
              <a:rPr lang="en-US" sz="2400" b="1" dirty="0">
                <a:latin typeface="+mj-lt"/>
              </a:rPr>
              <a:t>2017 - 2018							 2.00%</a:t>
            </a:r>
          </a:p>
          <a:p>
            <a:r>
              <a:rPr lang="en-US" sz="2400" b="1" dirty="0">
                <a:latin typeface="+mj-lt"/>
              </a:rPr>
              <a:t>2018 - 2019							 2.78%	</a:t>
            </a:r>
          </a:p>
          <a:p>
            <a:r>
              <a:rPr lang="en-US" sz="2400" b="1" dirty="0">
                <a:latin typeface="+mj-lt"/>
              </a:rPr>
              <a:t>2019 - 2020							 2.24%</a:t>
            </a:r>
          </a:p>
          <a:p>
            <a:r>
              <a:rPr lang="en-US" sz="2400" b="1" dirty="0">
                <a:latin typeface="+mj-lt"/>
              </a:rPr>
              <a:t>2020 –2021                                       </a:t>
            </a:r>
            <a:r>
              <a:rPr lang="en-US" sz="2400" b="1" dirty="0"/>
              <a:t>2.85%	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2021 –2022	                                     1.86%	</a:t>
            </a:r>
          </a:p>
          <a:p>
            <a:r>
              <a:rPr lang="en-US" sz="2400" b="1" dirty="0">
                <a:latin typeface="+mj-lt"/>
              </a:rPr>
              <a:t>2022 - 2023                                       1.88%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5732" y="53577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4606" y="4658497"/>
            <a:ext cx="5748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2023 – 2024                                      2.00%</a:t>
            </a:r>
          </a:p>
          <a:p>
            <a:r>
              <a:rPr lang="en-US" sz="2400" b="1" dirty="0"/>
              <a:t>2024  - 2025                                      2.96%  2025  - 2026                                      4.98% </a:t>
            </a:r>
          </a:p>
          <a:p>
            <a:r>
              <a:rPr lang="en-US" sz="2400" b="1" dirty="0"/>
              <a:t>Proposed….2026 - 2027                   5.82%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3149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448404" y="367542"/>
            <a:ext cx="829944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 algn="l" eaLnBrk="1" hangingPunct="1"/>
            <a:r>
              <a:rPr lang="en-US" sz="4000" b="1" spc="-150" dirty="0">
                <a:solidFill>
                  <a:schemeClr val="tx1">
                    <a:lumMod val="90000"/>
                    <a:lumOff val="10000"/>
                  </a:schemeClr>
                </a:solidFill>
                <a:ea typeface="ＭＳ Ｐゴシック" pitchFamily="31" charset="-128"/>
                <a:cs typeface="Arial"/>
              </a:rPr>
              <a:t>Budget Comparison: Total Budget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7533" y="6134765"/>
            <a:ext cx="432893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Growth - $1,827,445 or 1.69%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90F9DB1-A956-0E4C-8898-BEDA4E544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848317"/>
              </p:ext>
            </p:extLst>
          </p:nvPr>
        </p:nvGraphicFramePr>
        <p:xfrm>
          <a:off x="1250496" y="1611922"/>
          <a:ext cx="6564890" cy="4293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80538" y="1276515"/>
            <a:ext cx="191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2026-2027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852" y="1310823"/>
            <a:ext cx="221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2025-2026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826846" y="20710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23235" y="373295"/>
            <a:ext cx="6402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-150" dirty="0">
                <a:latin typeface="+mj-lt"/>
                <a:cs typeface="Arial"/>
              </a:rPr>
              <a:t>Where The Money Comes From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950533479"/>
              </p:ext>
            </p:extLst>
          </p:nvPr>
        </p:nvGraphicFramePr>
        <p:xfrm>
          <a:off x="845502" y="1241818"/>
          <a:ext cx="7738943" cy="4941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456008" y="284094"/>
            <a:ext cx="8332926" cy="63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 algn="l" eaLnBrk="1" hangingPunct="1"/>
            <a:r>
              <a:rPr lang="en-US" sz="4000" b="1" spc="-150" dirty="0">
                <a:solidFill>
                  <a:schemeClr val="tx1">
                    <a:lumMod val="90000"/>
                    <a:lumOff val="10000"/>
                  </a:schemeClr>
                </a:solidFill>
                <a:ea typeface="ＭＳ Ｐゴシック" pitchFamily="31" charset="-128"/>
                <a:cs typeface="Arial"/>
              </a:rPr>
              <a:t>How The Money Is Spent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08957154"/>
              </p:ext>
            </p:extLst>
          </p:nvPr>
        </p:nvGraphicFramePr>
        <p:xfrm>
          <a:off x="332960" y="1238791"/>
          <a:ext cx="8579022" cy="519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9110"/>
            <a:ext cx="8229600" cy="657712"/>
          </a:xfrm>
        </p:spPr>
        <p:txBody>
          <a:bodyPr>
            <a:normAutofit/>
          </a:bodyPr>
          <a:lstStyle/>
          <a:p>
            <a:r>
              <a:rPr lang="en-US" sz="4000" b="1" spc="-150" dirty="0">
                <a:solidFill>
                  <a:srgbClr val="000000"/>
                </a:solidFill>
              </a:rPr>
              <a:t>Cost-Saving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6822"/>
            <a:ext cx="8377195" cy="5026409"/>
          </a:xfrm>
        </p:spPr>
        <p:txBody>
          <a:bodyPr anchor="ctr">
            <a:noAutofit/>
          </a:bodyPr>
          <a:lstStyle/>
          <a:p>
            <a:pPr marL="676656" lvl="3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School Health Insurance Fund – 69 Districts . </a:t>
            </a:r>
          </a:p>
          <a:p>
            <a:pPr marL="676656" lvl="3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Burlington County Joint Insurance Program Fund -  45 Districts.</a:t>
            </a:r>
          </a:p>
          <a:p>
            <a:pPr marL="676656" lvl="3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Burlington County Co-Op for the purchase of fuel, heating oil and rock salt.</a:t>
            </a:r>
          </a:p>
          <a:p>
            <a:pPr marL="676656" lvl="3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NJ ACT Program for phone service.</a:t>
            </a:r>
          </a:p>
          <a:p>
            <a:pPr marL="676656"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NJ ACES Program for electric &amp; natural gas, estimated savings - </a:t>
            </a:r>
          </a:p>
          <a:p>
            <a:pPr marL="457200" lvl="3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</a:pPr>
            <a:r>
              <a:rPr lang="en-US" sz="1600" i="0" dirty="0">
                <a:solidFill>
                  <a:srgbClr val="000000"/>
                </a:solidFill>
              </a:rPr>
              <a:t>	</a:t>
            </a:r>
            <a:r>
              <a:rPr lang="en-US" sz="1600" dirty="0">
                <a:solidFill>
                  <a:srgbClr val="000000"/>
                </a:solidFill>
              </a:rPr>
              <a:t>(Projected savings $62,000 for the current year!</a:t>
            </a:r>
          </a:p>
          <a:p>
            <a:pPr marL="676656" lvl="3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Federal Universal Service Program (E-Rate) for savings of $70,561</a:t>
            </a:r>
          </a:p>
          <a:p>
            <a:pPr marL="676656" lvl="3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Educational Data Services Co-op for supplies saved $377,483 in 2025-26</a:t>
            </a:r>
          </a:p>
          <a:p>
            <a:pPr marL="676656" lvl="3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i="0" dirty="0">
                <a:solidFill>
                  <a:srgbClr val="000000"/>
                </a:solidFill>
              </a:rPr>
              <a:t>Five-year savings of $1,373,734 for Ed Data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7712"/>
          </a:xfrm>
        </p:spPr>
        <p:txBody>
          <a:bodyPr>
            <a:normAutofit/>
          </a:bodyPr>
          <a:lstStyle/>
          <a:p>
            <a:r>
              <a:rPr lang="en-US" sz="4000" b="1" spc="-150" dirty="0">
                <a:solidFill>
                  <a:srgbClr val="000000"/>
                </a:solidFill>
              </a:rPr>
              <a:t>Cost-Saving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499" y="1166397"/>
            <a:ext cx="7861301" cy="5410201"/>
          </a:xfrm>
        </p:spPr>
        <p:txBody>
          <a:bodyPr anchor="ctr">
            <a:noAutofit/>
          </a:bodyPr>
          <a:lstStyle/>
          <a:p>
            <a:pPr marL="219456" lvl="2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sz="1800" b="1" dirty="0">
                <a:solidFill>
                  <a:srgbClr val="000000"/>
                </a:solidFill>
              </a:rPr>
              <a:t>Interior Lighting/HVAC Savings moving forward - $194,000</a:t>
            </a:r>
          </a:p>
          <a:p>
            <a:pPr marL="401638" lvl="2" indent="-401638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0000"/>
                </a:solidFill>
              </a:rPr>
              <a:t>Exterior Lighting retrofit to save energy, reduce carbon footprint,            </a:t>
            </a:r>
            <a:r>
              <a:rPr lang="en-US" b="1" dirty="0">
                <a:solidFill>
                  <a:srgbClr val="000000"/>
                </a:solidFill>
              </a:rPr>
              <a:t>ex</a:t>
            </a:r>
            <a:r>
              <a:rPr lang="en-US" sz="1800" b="1" dirty="0">
                <a:solidFill>
                  <a:srgbClr val="000000"/>
                </a:solidFill>
              </a:rPr>
              <a:t>pected to save $20,112 annually </a:t>
            </a:r>
          </a:p>
          <a:p>
            <a:pPr marL="219456" lvl="2">
              <a:spcAft>
                <a:spcPts val="1200"/>
              </a:spcAft>
              <a:buClr>
                <a:schemeClr val="accent1"/>
              </a:buClr>
              <a:buFont typeface="Wingdings" charset="2"/>
              <a:buChar char="ü"/>
            </a:pPr>
            <a:r>
              <a:rPr lang="en-US" sz="1800" b="1" dirty="0">
                <a:solidFill>
                  <a:srgbClr val="000000"/>
                </a:solidFill>
              </a:rPr>
              <a:t>Solar projects at </a:t>
            </a:r>
            <a:r>
              <a:rPr lang="en-US" b="1" dirty="0">
                <a:solidFill>
                  <a:srgbClr val="000000"/>
                </a:solidFill>
              </a:rPr>
              <a:t>all Eight Schools</a:t>
            </a:r>
            <a:r>
              <a:rPr lang="en-US" sz="1800" b="1" dirty="0">
                <a:solidFill>
                  <a:srgbClr val="000000"/>
                </a:solidFill>
              </a:rPr>
              <a:t>:</a:t>
            </a:r>
          </a:p>
          <a:p>
            <a:pPr marL="787400" lvl="4" indent="-385763">
              <a:spcAft>
                <a:spcPts val="1200"/>
              </a:spcAft>
              <a:buClr>
                <a:schemeClr val="accent1"/>
              </a:buClr>
              <a:buFont typeface="Wingdings" charset="2"/>
              <a:buChar char="Ø"/>
            </a:pPr>
            <a:r>
              <a:rPr lang="en-US" sz="1500" dirty="0">
                <a:solidFill>
                  <a:srgbClr val="000000"/>
                </a:solidFill>
              </a:rPr>
              <a:t>Mount Laurel Schools has a total of 1,356kW of Direct Current Solar Electric spread out over eight schools.</a:t>
            </a:r>
          </a:p>
          <a:p>
            <a:pPr marL="787400" lvl="4" indent="-385763">
              <a:spcAft>
                <a:spcPts val="1200"/>
              </a:spcAft>
              <a:buClr>
                <a:schemeClr val="accent1"/>
              </a:buClr>
              <a:buFont typeface="Wingdings" charset="2"/>
              <a:buChar char="Ø"/>
            </a:pPr>
            <a:r>
              <a:rPr lang="en-US" sz="1500" dirty="0">
                <a:solidFill>
                  <a:srgbClr val="000000"/>
                </a:solidFill>
              </a:rPr>
              <a:t>All eight systems combined produce approximately 1,899,098 kWH a year. That’s equal to the amount of energy used by 224 average-sized households.</a:t>
            </a:r>
          </a:p>
          <a:p>
            <a:pPr marL="787400" lvl="4" indent="-385763">
              <a:spcAft>
                <a:spcPts val="1200"/>
              </a:spcAft>
              <a:buClr>
                <a:schemeClr val="accent1"/>
              </a:buClr>
              <a:buFont typeface="Wingdings" charset="2"/>
              <a:buChar char="Ø"/>
            </a:pPr>
            <a:r>
              <a:rPr lang="en-US" sz="1500" dirty="0">
                <a:solidFill>
                  <a:srgbClr val="000000"/>
                </a:solidFill>
              </a:rPr>
              <a:t>The amount of Green House Gas (CO2) saved/offset by our solar systems is equal to 293 passenger cars driven for an entire year.</a:t>
            </a:r>
          </a:p>
          <a:p>
            <a:pPr marL="787400" lvl="4" indent="-385763">
              <a:spcAft>
                <a:spcPts val="1200"/>
              </a:spcAft>
              <a:buClr>
                <a:schemeClr val="accent1"/>
              </a:buClr>
              <a:buFont typeface="Wingdings" charset="2"/>
              <a:buChar char="Ø"/>
            </a:pPr>
            <a:r>
              <a:rPr lang="en-US" sz="1500" dirty="0">
                <a:solidFill>
                  <a:srgbClr val="000000"/>
                </a:solidFill>
              </a:rPr>
              <a:t> The district saves approximately $220,000 a year on its electric bills for those  eight schools, or 31-percent of the cost of their combined usage.</a:t>
            </a:r>
          </a:p>
          <a:p>
            <a:pPr marL="787400" lvl="4" indent="-385763">
              <a:spcAft>
                <a:spcPts val="1200"/>
              </a:spcAft>
              <a:buClr>
                <a:schemeClr val="accent1"/>
              </a:buClr>
              <a:buFont typeface="Wingdings" charset="2"/>
              <a:buChar char="Ø"/>
            </a:pPr>
            <a:r>
              <a:rPr lang="en-US" sz="1500" dirty="0">
                <a:solidFill>
                  <a:srgbClr val="000000"/>
                </a:solidFill>
              </a:rPr>
              <a:t>In addition, the district will receive over $167,379 this year in Solar Renewable Energy Credits (SREC’s). Savings of $ 419,314 Since July 2024!</a:t>
            </a:r>
          </a:p>
        </p:txBody>
      </p:sp>
    </p:spTree>
    <p:extLst>
      <p:ext uri="{BB962C8B-B14F-4D97-AF65-F5344CB8AC3E}">
        <p14:creationId xmlns:p14="http://schemas.microsoft.com/office/powerpoint/2010/main" val="595657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352" y="500449"/>
            <a:ext cx="7200900" cy="7318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Appropriations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037464"/>
              </p:ext>
            </p:extLst>
          </p:nvPr>
        </p:nvGraphicFramePr>
        <p:xfrm>
          <a:off x="1053352" y="1705232"/>
          <a:ext cx="7037295" cy="47007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45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2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9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2025-2026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2026-2027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9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US" sz="1800" dirty="0"/>
                        <a:t>89,736,975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US" sz="1800" dirty="0"/>
                        <a:t>93,550,496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9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Special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14,738,648</a:t>
                      </a:r>
                    </a:p>
                    <a:p>
                      <a:pPr algn="r"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US" sz="1800" dirty="0"/>
                        <a:t>12,894,647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950"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/>
                        <a:t>Debt Service</a:t>
                      </a:r>
                    </a:p>
                    <a:p>
                      <a:pPr algn="l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3,402,475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algn="r"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US" sz="1800" dirty="0"/>
                        <a:t>3,260,400</a:t>
                      </a:r>
                    </a:p>
                    <a:p>
                      <a:pPr algn="r">
                        <a:spcAft>
                          <a:spcPts val="600"/>
                        </a:spcAft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950"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107,878,098</a:t>
                      </a:r>
                    </a:p>
                    <a:p>
                      <a:pPr algn="r">
                        <a:spcAft>
                          <a:spcPts val="600"/>
                        </a:spcAft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109,705,543</a:t>
                      </a:r>
                    </a:p>
                    <a:p>
                      <a:pPr algn="r">
                        <a:spcAft>
                          <a:spcPts val="600"/>
                        </a:spcAft>
                      </a:pPr>
                      <a:endParaRPr lang="en-US" sz="1800" b="1" dirty="0"/>
                    </a:p>
                    <a:p>
                      <a:pPr algn="r">
                        <a:spcAft>
                          <a:spcPts val="600"/>
                        </a:spcAft>
                      </a:pP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95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Difference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$1,827,445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1.69% Increase</a:t>
                      </a:r>
                      <a:endParaRPr lang="en-US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87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/>
        </p:nvSpPr>
        <p:spPr>
          <a:xfrm>
            <a:off x="-2405529" y="-1657882"/>
            <a:ext cx="8621059" cy="7388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600" kern="1200" dirty="0">
                <a:solidFill>
                  <a:srgbClr val="000000"/>
                </a:solidFill>
              </a:rPr>
              <a:t>2018-19 Tentative Tax Levy Calculation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88E9F4-4693-9F4C-B76E-3115A98B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82" y="304378"/>
            <a:ext cx="8830235" cy="73887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2026-27 Proposed Tax Levy Calculation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C7D402B-8563-AA4D-B720-974132BEF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282009"/>
              </p:ext>
            </p:extLst>
          </p:nvPr>
        </p:nvGraphicFramePr>
        <p:xfrm>
          <a:off x="412618" y="1154870"/>
          <a:ext cx="7875055" cy="1640350"/>
        </p:xfrm>
        <a:graphic>
          <a:graphicData uri="http://schemas.openxmlformats.org/drawingml/2006/table">
            <a:tbl>
              <a:tblPr firstRow="1" lastRow="1" bandRow="1">
                <a:tableStyleId>{00A15C55-8517-42AA-B614-E9B94910E393}</a:tableStyleId>
              </a:tblPr>
              <a:tblGrid>
                <a:gridCol w="285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5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2025-26</a:t>
                      </a:r>
                    </a:p>
                    <a:p>
                      <a:pPr algn="ctr"/>
                      <a:r>
                        <a:rPr lang="en-US" dirty="0"/>
                        <a:t> Tax</a:t>
                      </a:r>
                      <a:r>
                        <a:rPr lang="en-US" baseline="0" dirty="0"/>
                        <a:t> Levy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2026-27</a:t>
                      </a:r>
                    </a:p>
                    <a:p>
                      <a:pPr algn="ctr"/>
                      <a:r>
                        <a:rPr lang="en-US" dirty="0"/>
                        <a:t>Proposed Tax Levy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251">
                <a:tc>
                  <a:txBody>
                    <a:bodyPr/>
                    <a:lstStyle/>
                    <a:p>
                      <a:r>
                        <a:rPr lang="en-US" sz="1400" b="1" dirty="0"/>
                        <a:t>General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72,674,274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77,544,942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251">
                <a:tc>
                  <a:txBody>
                    <a:bodyPr/>
                    <a:lstStyle/>
                    <a:p>
                      <a:r>
                        <a:rPr lang="en-US" sz="1400" b="1" dirty="0"/>
                        <a:t>Debt Service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   2,060,020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  2,122,981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251">
                <a:tc>
                  <a:txBody>
                    <a:bodyPr/>
                    <a:lstStyle/>
                    <a:p>
                      <a:r>
                        <a:rPr lang="en-US" sz="1400" b="0" dirty="0"/>
                        <a:t>Total Tax Levy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74,734,294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79,667,923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B475837-9C53-4448-A320-84E0080558F2}"/>
              </a:ext>
            </a:extLst>
          </p:cNvPr>
          <p:cNvSpPr txBox="1"/>
          <p:nvPr/>
        </p:nvSpPr>
        <p:spPr>
          <a:xfrm>
            <a:off x="313765" y="5549228"/>
            <a:ext cx="832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the average home in Mount Laurel, assessed at $241,292, the increase for local school taxes next year would be $178.55 (or 5.82%).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D3DC6-6D4F-9843-8141-F501E0BA4DBE}"/>
              </a:ext>
            </a:extLst>
          </p:cNvPr>
          <p:cNvSpPr txBox="1"/>
          <p:nvPr/>
        </p:nvSpPr>
        <p:spPr>
          <a:xfrm>
            <a:off x="412618" y="3743127"/>
            <a:ext cx="345338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                    </a:t>
            </a:r>
            <a:r>
              <a:rPr lang="en-US" b="1" u="sng" dirty="0"/>
              <a:t>2025-2026</a:t>
            </a:r>
          </a:p>
          <a:p>
            <a:r>
              <a:rPr lang="en-US" dirty="0"/>
              <a:t>$241,292 (Average Home)</a:t>
            </a:r>
          </a:p>
          <a:p>
            <a:r>
              <a:rPr lang="en-US" u="sng" dirty="0"/>
              <a:t>x .01271   </a:t>
            </a:r>
            <a:r>
              <a:rPr lang="en-US" dirty="0"/>
              <a:t>(Local School Tax Rate)</a:t>
            </a:r>
          </a:p>
          <a:p>
            <a:r>
              <a:rPr lang="en-US" b="1" dirty="0"/>
              <a:t>$3,066.82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D0D421-401E-B04F-98FE-365708BD5AC9}"/>
              </a:ext>
            </a:extLst>
          </p:cNvPr>
          <p:cNvSpPr txBox="1"/>
          <p:nvPr/>
        </p:nvSpPr>
        <p:spPr>
          <a:xfrm>
            <a:off x="4836792" y="3743127"/>
            <a:ext cx="365401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                    </a:t>
            </a:r>
            <a:r>
              <a:rPr lang="en-US" b="1" u="sng" dirty="0"/>
              <a:t>2026-2027</a:t>
            </a:r>
          </a:p>
          <a:p>
            <a:r>
              <a:rPr lang="en-US" dirty="0"/>
              <a:t>$ 241,292 (Average Home)</a:t>
            </a:r>
          </a:p>
          <a:p>
            <a:r>
              <a:rPr lang="en-US" u="sng" dirty="0"/>
              <a:t>x .01345      </a:t>
            </a:r>
            <a:r>
              <a:rPr lang="en-US" dirty="0"/>
              <a:t>(Local School Tax Rate)</a:t>
            </a:r>
          </a:p>
          <a:p>
            <a:r>
              <a:rPr lang="en-US" b="1" dirty="0"/>
              <a:t>$3,245.37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6277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43" y="477763"/>
            <a:ext cx="7200900" cy="512805"/>
          </a:xfrm>
        </p:spPr>
        <p:txBody>
          <a:bodyPr>
            <a:noAutofit/>
          </a:bodyPr>
          <a:lstStyle/>
          <a:p>
            <a:r>
              <a:rPr lang="en-US" sz="4000" b="1" spc="-150" dirty="0">
                <a:solidFill>
                  <a:srgbClr val="000000"/>
                </a:solidFill>
              </a:rPr>
              <a:t>Comparative Spending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87" y="1453248"/>
            <a:ext cx="8322862" cy="4670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000000"/>
                </a:solidFill>
              </a:rPr>
              <a:t>Indicator			Mount Laurel	 Comparable Districts	    State Average				    </a:t>
            </a:r>
            <a:r>
              <a:rPr lang="en-US" sz="1600" b="1" dirty="0"/>
              <a:t>2026-27             (K-8 with 751+)	      2</a:t>
            </a:r>
            <a:r>
              <a:rPr lang="en-US" sz="1600" b="1" dirty="0">
                <a:solidFill>
                  <a:schemeClr val="tx1"/>
                </a:solidFill>
              </a:rPr>
              <a:t>023-2024</a:t>
            </a:r>
          </a:p>
          <a:p>
            <a:pPr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rgbClr val="000000"/>
                </a:solidFill>
              </a:rPr>
              <a:t>Total cost per pupil		  $19,217	           $20,539 	        $21,199</a:t>
            </a:r>
          </a:p>
          <a:p>
            <a:pPr>
              <a:buNone/>
            </a:pPr>
            <a:r>
              <a:rPr lang="en-US" sz="1600" b="1" dirty="0">
                <a:solidFill>
                  <a:srgbClr val="000000"/>
                </a:solidFill>
              </a:rPr>
              <a:t>Total administrative cost	    $1,671	           $  1,960                      $  2,172	</a:t>
            </a:r>
          </a:p>
          <a:p>
            <a:pPr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</a:rPr>
              <a:t>Admin. salary &amp; benefits	    $1,395	           $  1,605                       $ 1,700</a:t>
            </a:r>
          </a:p>
          <a:p>
            <a:pPr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</a:t>
            </a:r>
            <a:endParaRPr lang="en-US" sz="1400" b="1" i="1" dirty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1600" b="1" dirty="0">
                <a:solidFill>
                  <a:srgbClr val="000000"/>
                </a:solidFill>
              </a:rPr>
              <a:t>The NJ DOE’s Administrative Spending Threshold for our region is $2,762 per pupil</a:t>
            </a: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1600" b="1" dirty="0">
                <a:solidFill>
                  <a:srgbClr val="000000"/>
                </a:solidFill>
              </a:rPr>
              <a:t>We are $3,878,988 million below the regional limit in Total Administrative Costs</a:t>
            </a: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1600" b="1" dirty="0">
                <a:solidFill>
                  <a:srgbClr val="000000"/>
                </a:solidFill>
              </a:rPr>
              <a:t>Our Transportation Efficiency Rating is 1.873% as compared to the 1.20% state baseline. </a:t>
            </a:r>
            <a:endParaRPr lang="en-US" sz="1600" b="1" i="1" dirty="0">
              <a:solidFill>
                <a:srgbClr val="000000"/>
              </a:solidFill>
            </a:endParaRPr>
          </a:p>
          <a:p>
            <a:pPr marL="109728" indent="0">
              <a:spcAft>
                <a:spcPts val="1200"/>
              </a:spcAft>
              <a:buNone/>
            </a:pPr>
            <a:r>
              <a:rPr lang="en-US" sz="1400" b="1" i="1" dirty="0">
                <a:solidFill>
                  <a:srgbClr val="000000"/>
                </a:solidFill>
              </a:rPr>
              <a:t>	</a:t>
            </a:r>
            <a:r>
              <a:rPr lang="en-US" sz="1400" i="1" dirty="0">
                <a:solidFill>
                  <a:srgbClr val="000000"/>
                </a:solidFill>
              </a:rPr>
              <a:t>Source: NJ Department of Education Taxpayers’ Guide to Education Spending, 2024-2025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0376"/>
            <a:ext cx="8229600" cy="783581"/>
          </a:xfrm>
        </p:spPr>
        <p:txBody>
          <a:bodyPr>
            <a:normAutofit/>
          </a:bodyPr>
          <a:lstStyle/>
          <a:p>
            <a:r>
              <a:rPr lang="en-US" sz="4000" b="1" spc="-150" dirty="0">
                <a:solidFill>
                  <a:schemeClr val="tx1"/>
                </a:solidFill>
              </a:rPr>
              <a:t>This Year’s Budget Process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778000"/>
            <a:ext cx="8435591" cy="4229291"/>
          </a:xfrm>
        </p:spPr>
        <p:txBody>
          <a:bodyPr>
            <a:normAutofit/>
          </a:bodyPr>
          <a:lstStyle/>
          <a:p>
            <a:r>
              <a:rPr lang="en-US" sz="2400" dirty="0"/>
              <a:t>Board Finance Committee – November to April</a:t>
            </a:r>
          </a:p>
          <a:p>
            <a:r>
              <a:rPr lang="en-US" sz="2400" dirty="0"/>
              <a:t>Tentative Budget Presentation &amp; Board Vote – 3/24/26</a:t>
            </a:r>
          </a:p>
          <a:p>
            <a:r>
              <a:rPr lang="en-US" sz="2400" dirty="0"/>
              <a:t>Submission to NJDOE County Office for review &amp; approval</a:t>
            </a:r>
          </a:p>
          <a:p>
            <a:r>
              <a:rPr lang="en-US" sz="2400" dirty="0"/>
              <a:t>Advertise budget on District Website – 4/23/2026</a:t>
            </a:r>
          </a:p>
          <a:p>
            <a:r>
              <a:rPr lang="en-US" sz="2400" dirty="0"/>
              <a:t>Public Hearing &amp; Final Board Vote – 4/28/2026        Certification &amp; Submission to NJDOE</a:t>
            </a:r>
          </a:p>
          <a:p>
            <a:r>
              <a:rPr lang="en-US" sz="2400" dirty="0"/>
              <a:t>User-friendly budget posted online</a:t>
            </a:r>
          </a:p>
          <a:p>
            <a:r>
              <a:rPr lang="en-US" sz="2400" dirty="0"/>
              <a:t>Budget effective July 1, 2026 – June 30, 2027</a:t>
            </a:r>
          </a:p>
        </p:txBody>
      </p:sp>
    </p:spTree>
    <p:extLst>
      <p:ext uri="{BB962C8B-B14F-4D97-AF65-F5344CB8AC3E}">
        <p14:creationId xmlns:p14="http://schemas.microsoft.com/office/powerpoint/2010/main" val="318709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06" y="450394"/>
            <a:ext cx="4003894" cy="603252"/>
          </a:xfrm>
        </p:spPr>
        <p:txBody>
          <a:bodyPr>
            <a:noAutofit/>
          </a:bodyPr>
          <a:lstStyle/>
          <a:p>
            <a:r>
              <a:rPr lang="en-US" sz="4000" b="1" spc="-150" dirty="0">
                <a:solidFill>
                  <a:srgbClr val="000000"/>
                </a:solidFill>
                <a:cs typeface="Arial"/>
              </a:rPr>
              <a:t>Some Quick Facts: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70EC9-DBF9-4F1D-9B7A-C2AAAD8E9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56023" y="612842"/>
            <a:ext cx="4902741" cy="36770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577" y="1391055"/>
            <a:ext cx="7778759" cy="49027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Enrollment: </a:t>
            </a:r>
            <a:r>
              <a:rPr lang="en-US" sz="2800" dirty="0">
                <a:solidFill>
                  <a:schemeClr val="tx1"/>
                </a:solidFill>
                <a:cs typeface="Arial"/>
              </a:rPr>
              <a:t>4,751</a:t>
            </a:r>
          </a:p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Free or reduced-price lunch: </a:t>
            </a:r>
            <a:r>
              <a:rPr lang="en-US" sz="2800" dirty="0">
                <a:solidFill>
                  <a:schemeClr val="tx1"/>
                </a:solidFill>
                <a:cs typeface="Arial"/>
              </a:rPr>
              <a:t>19.28%</a:t>
            </a:r>
          </a:p>
          <a:p>
            <a:pPr>
              <a:buNone/>
            </a:pPr>
            <a:r>
              <a:rPr lang="en-US" sz="1800" i="1" dirty="0">
                <a:solidFill>
                  <a:srgbClr val="000000"/>
                </a:solidFill>
                <a:cs typeface="Arial"/>
              </a:rPr>
              <a:t>(802 Free Lunch, 114 Reduced Price) </a:t>
            </a:r>
          </a:p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Special Education: </a:t>
            </a:r>
            <a:r>
              <a:rPr lang="en-US" sz="2800" dirty="0">
                <a:solidFill>
                  <a:schemeClr val="tx1"/>
                </a:solidFill>
                <a:cs typeface="Arial"/>
              </a:rPr>
              <a:t>12.13% </a:t>
            </a:r>
            <a:r>
              <a:rPr lang="en-US" sz="1600" i="1" dirty="0">
                <a:solidFill>
                  <a:schemeClr val="tx1"/>
                </a:solidFill>
                <a:cs typeface="Arial"/>
              </a:rPr>
              <a:t>(576 Students)</a:t>
            </a:r>
          </a:p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Oldest school built in 1954</a:t>
            </a:r>
          </a:p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Newest school opened in 2001</a:t>
            </a:r>
          </a:p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Maintain total of 669,928 square-feet of space</a:t>
            </a:r>
          </a:p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483 certified staff members</a:t>
            </a:r>
          </a:p>
          <a:p>
            <a:pPr>
              <a:buNone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379 support staff members</a:t>
            </a:r>
          </a:p>
          <a:p>
            <a:pPr>
              <a:buNone/>
            </a:pPr>
            <a:endParaRPr lang="en-US" sz="2400" dirty="0"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45C1E0-F2D3-4897-9262-2293A64BF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0869"/>
            <a:ext cx="8229600" cy="304415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pc="-150" dirty="0">
                <a:solidFill>
                  <a:srgbClr val="000000"/>
                </a:solidFill>
              </a:rPr>
              <a:t>Stay In Touch With The Latest News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453067"/>
            <a:ext cx="75057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600" u="sng" dirty="0"/>
              <a:t>www.mtlaurelschools.org</a:t>
            </a:r>
          </a:p>
          <a:p>
            <a:pPr marL="0" indent="0" algn="r">
              <a:buNone/>
            </a:pPr>
            <a:endParaRPr lang="en-US" sz="2800" dirty="0"/>
          </a:p>
          <a:p>
            <a:pPr algn="r"/>
            <a:endParaRPr lang="en-US" sz="2800" dirty="0"/>
          </a:p>
          <a:p>
            <a:pPr marL="0" indent="0" algn="r"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68" y="346766"/>
            <a:ext cx="7328583" cy="598869"/>
          </a:xfrm>
        </p:spPr>
        <p:txBody>
          <a:bodyPr>
            <a:normAutofit/>
          </a:bodyPr>
          <a:lstStyle/>
          <a:p>
            <a:pPr algn="ctr"/>
            <a:r>
              <a:rPr lang="en-US" sz="2800" b="1" spc="-150" dirty="0"/>
              <a:t>Mount Laurel Board of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69" y="1450359"/>
            <a:ext cx="8362951" cy="4567678"/>
          </a:xfrm>
        </p:spPr>
        <p:txBody>
          <a:bodyPr wrap="none" anchor="t">
            <a:noAutofit/>
          </a:bodyPr>
          <a:lstStyle/>
          <a:p>
            <a:pPr>
              <a:buNone/>
            </a:pPr>
            <a:r>
              <a:rPr lang="en-US" sz="2000" dirty="0"/>
              <a:t>				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394" y="753561"/>
            <a:ext cx="858842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Danielle </a:t>
            </a:r>
            <a:r>
              <a:rPr lang="en-US" sz="1600" b="1" dirty="0" err="1">
                <a:solidFill>
                  <a:srgbClr val="000000"/>
                </a:solidFill>
              </a:rPr>
              <a:t>Stuffo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,</a:t>
            </a:r>
            <a:r>
              <a:rPr lang="en-US" sz="1600" i="1" dirty="0">
                <a:solidFill>
                  <a:srgbClr val="000000"/>
                </a:solidFill>
              </a:rPr>
              <a:t> President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Melissa </a:t>
            </a:r>
            <a:r>
              <a:rPr lang="en-US" sz="1600" b="1" dirty="0" err="1">
                <a:solidFill>
                  <a:srgbClr val="000000"/>
                </a:solidFill>
              </a:rPr>
              <a:t>DeClementi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i="1" dirty="0">
                <a:solidFill>
                  <a:srgbClr val="000000"/>
                </a:solidFill>
              </a:rPr>
              <a:t>Vice President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                                          Roger Gibson           Susan </a:t>
            </a:r>
            <a:r>
              <a:rPr lang="en-US" sz="1600" dirty="0" err="1">
                <a:solidFill>
                  <a:srgbClr val="000000"/>
                </a:solidFill>
              </a:rPr>
              <a:t>Lovato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                                                      Tara Hall                   Jade </a:t>
            </a:r>
            <a:r>
              <a:rPr lang="en-US" sz="1600" dirty="0" err="1">
                <a:solidFill>
                  <a:srgbClr val="000000"/>
                </a:solidFill>
              </a:rPr>
              <a:t>Moustakis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                                                      </a:t>
            </a:r>
            <a:r>
              <a:rPr lang="en-US" sz="1600" dirty="0" err="1">
                <a:solidFill>
                  <a:srgbClr val="000000"/>
                </a:solidFill>
              </a:rPr>
              <a:t>Shamara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Ijames</a:t>
            </a:r>
            <a:r>
              <a:rPr lang="en-US" sz="1600" dirty="0">
                <a:solidFill>
                  <a:srgbClr val="000000"/>
                </a:solidFill>
              </a:rPr>
              <a:t>      Jonathan Paradise       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                                                       </a:t>
            </a:r>
            <a:r>
              <a:rPr lang="en-US" sz="1600" dirty="0" err="1">
                <a:solidFill>
                  <a:srgbClr val="000000"/>
                </a:solidFill>
              </a:rPr>
              <a:t>Sapna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Rustagi</a:t>
            </a:r>
            <a:endParaRPr lang="en-US" sz="1600" dirty="0">
              <a:solidFill>
                <a:srgbClr val="000000"/>
              </a:solidFill>
            </a:endParaRPr>
          </a:p>
          <a:p>
            <a:pPr algn="ctr"/>
            <a:endParaRPr lang="en-US" sz="1600" dirty="0">
              <a:solidFill>
                <a:srgbClr val="000000"/>
              </a:solidFill>
            </a:endParaRPr>
          </a:p>
          <a:p>
            <a:pPr algn="ctr"/>
            <a:endParaRPr lang="en-US" sz="1600" dirty="0">
              <a:solidFill>
                <a:srgbClr val="000000"/>
              </a:solidFill>
            </a:endParaRPr>
          </a:p>
          <a:p>
            <a:pPr algn="ctr"/>
            <a:endParaRPr lang="en-US" sz="1600" dirty="0">
              <a:solidFill>
                <a:srgbClr val="000000"/>
              </a:solidFill>
            </a:endParaRPr>
          </a:p>
          <a:p>
            <a:pPr algn="ctr"/>
            <a:endParaRPr lang="en-US" sz="1600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Administration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Dr. George J. Rafferty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Superintendent of Schools</a:t>
            </a:r>
          </a:p>
          <a:p>
            <a:pPr algn="ctr"/>
            <a:r>
              <a:rPr lang="en-US" sz="1600" b="1" dirty="0" err="1">
                <a:solidFill>
                  <a:srgbClr val="000000"/>
                </a:solidFill>
              </a:rPr>
              <a:t>Mridula</a:t>
            </a:r>
            <a:r>
              <a:rPr lang="en-US" sz="1600" b="1" dirty="0">
                <a:solidFill>
                  <a:srgbClr val="000000"/>
                </a:solidFill>
              </a:rPr>
              <a:t> Bajaj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Assistant Superintendent of Curriculum &amp; Instruction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Robert F. Wachter Jr.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School Business Administrator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Dr. Diane Willard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Director of Child Study Team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James DeSimone</a:t>
            </a:r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Director of Early Childhood Education</a:t>
            </a:r>
          </a:p>
          <a:p>
            <a:pPr algn="ctr"/>
            <a:r>
              <a:rPr lang="en-US" sz="1600" b="1" dirty="0" err="1">
                <a:solidFill>
                  <a:srgbClr val="000000"/>
                </a:solidFill>
              </a:rPr>
              <a:t>Aja</a:t>
            </a:r>
            <a:r>
              <a:rPr lang="en-US" sz="1600" b="1" dirty="0">
                <a:solidFill>
                  <a:srgbClr val="000000"/>
                </a:solidFill>
              </a:rPr>
              <a:t> Thomas 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Director of Human Resources</a:t>
            </a:r>
          </a:p>
          <a:p>
            <a:pPr algn="ctr"/>
            <a:endParaRPr lang="en-US" sz="1600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647E4-1E28-4768-90A4-FE475B20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300" y="2636885"/>
            <a:ext cx="1271399" cy="6238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5248" y="1141950"/>
            <a:ext cx="7533504" cy="781221"/>
          </a:xfrm>
        </p:spPr>
        <p:txBody>
          <a:bodyPr>
            <a:normAutofit/>
          </a:bodyPr>
          <a:lstStyle/>
          <a:p>
            <a:r>
              <a:rPr lang="en-US" sz="3600" b="1" spc="-150" dirty="0">
                <a:solidFill>
                  <a:schemeClr val="tx1"/>
                </a:solidFill>
              </a:rPr>
              <a:t>PTO &amp; Public Education Fund Support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248" y="1923171"/>
            <a:ext cx="7237379" cy="4143632"/>
          </a:xfrm>
        </p:spPr>
        <p:txBody>
          <a:bodyPr>
            <a:noAutofit/>
          </a:bodyPr>
          <a:lstStyle/>
          <a:p>
            <a:r>
              <a:rPr lang="en-US" sz="2400" dirty="0"/>
              <a:t>After-School Clubs &amp; Extracurricular Activities</a:t>
            </a:r>
          </a:p>
          <a:p>
            <a:r>
              <a:rPr lang="en-US" sz="2400" dirty="0"/>
              <a:t>Field Trips</a:t>
            </a:r>
          </a:p>
          <a:p>
            <a:r>
              <a:rPr lang="en-US" sz="2400" dirty="0"/>
              <a:t>Teacher Mini-Grants for Innovative Projects</a:t>
            </a:r>
          </a:p>
          <a:p>
            <a:r>
              <a:rPr lang="en-US" sz="2400" dirty="0"/>
              <a:t>Assemblies &amp; Ongoing School Support</a:t>
            </a:r>
          </a:p>
          <a:p>
            <a:r>
              <a:rPr lang="en-US" sz="2400" dirty="0"/>
              <a:t>Family Events and Activities</a:t>
            </a:r>
          </a:p>
          <a:p>
            <a:r>
              <a:rPr lang="en-US" sz="2400" dirty="0"/>
              <a:t>Staff Recognition</a:t>
            </a:r>
          </a:p>
          <a:p>
            <a:r>
              <a:rPr lang="en-US" sz="2400" dirty="0"/>
              <a:t>Technology Improvements</a:t>
            </a:r>
          </a:p>
        </p:txBody>
      </p:sp>
    </p:spTree>
    <p:extLst>
      <p:ext uri="{BB962C8B-B14F-4D97-AF65-F5344CB8AC3E}">
        <p14:creationId xmlns:p14="http://schemas.microsoft.com/office/powerpoint/2010/main" val="285592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00107"/>
            <a:ext cx="8229600" cy="655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Included in Proposed Budget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0103E-77B8-894F-BC6B-866CDDCB32B7}"/>
              </a:ext>
            </a:extLst>
          </p:cNvPr>
          <p:cNvSpPr/>
          <p:nvPr/>
        </p:nvSpPr>
        <p:spPr>
          <a:xfrm>
            <a:off x="432818" y="877384"/>
            <a:ext cx="822858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Curriculum</a:t>
            </a:r>
          </a:p>
          <a:p>
            <a:pPr marL="171450" indent="-171450">
              <a:buFont typeface="Wingdings" charset="2"/>
              <a:buChar char="ü"/>
            </a:pPr>
            <a:endParaRPr lang="en-US" sz="1200" u="sng" dirty="0">
              <a:solidFill>
                <a:srgbClr val="000000"/>
              </a:solidFill>
              <a:cs typeface="Arial"/>
            </a:endParaRPr>
          </a:p>
          <a:p>
            <a:r>
              <a:rPr lang="en-US" sz="1600" b="1" u="sng" dirty="0">
                <a:solidFill>
                  <a:srgbClr val="000000"/>
                </a:solidFill>
                <a:cs typeface="Arial"/>
              </a:rPr>
              <a:t>Supplies and Materials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Classroom Materials and Resources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Digital Instructional Materials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Digital Books &amp; Materials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Classroom Libraries (Grades K-4)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Math Program Resources (K-8)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STEM Materials and Supplies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New Algebra I and Geometry Program Resources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World Language Resources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Science Materials &amp; Supplies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Visual and Performing Arts Materials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ESL Resources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Elementary School Gym Equipment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GAP Screeners/Dyslexia Screeners</a:t>
            </a:r>
          </a:p>
          <a:p>
            <a:pPr marL="285750" indent="-285750">
              <a:buFont typeface="Wingdings" charset="2"/>
              <a:buChar char="ü"/>
            </a:pPr>
            <a:endParaRPr lang="en-US" sz="1400" u="sng" dirty="0">
              <a:solidFill>
                <a:srgbClr val="000000"/>
              </a:solidFill>
              <a:cs typeface="Arial"/>
            </a:endParaRPr>
          </a:p>
          <a:p>
            <a:r>
              <a:rPr lang="en-US" sz="1400" b="1" u="sng" dirty="0">
                <a:solidFill>
                  <a:srgbClr val="000000"/>
                </a:solidFill>
                <a:cs typeface="Arial"/>
              </a:rPr>
              <a:t>Professional Development: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Problem Based Teaching and Learning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Mathematics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Next Generation Science Standards PD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Teachers College Reading and Writing Project, Columbia University (Grades K-8)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Professional Development on Inclusive and Equitable Practices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Orton Gillingham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Teaching Strategies PD</a:t>
            </a:r>
          </a:p>
          <a:p>
            <a:endParaRPr lang="en-US" sz="16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81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707"/>
            <a:ext cx="8229600" cy="65509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Included in Proposed Budget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353" y="1183805"/>
            <a:ext cx="82285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000000"/>
                </a:solidFill>
                <a:cs typeface="Arial"/>
              </a:rPr>
              <a:t>Curriculum Writing</a:t>
            </a:r>
            <a:endParaRPr lang="en-US" sz="1600" b="1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School Counseling (5-8)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English Language Arts (K-8)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Social Studies (6-8)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Science (K-2) and New STEAM Elective (7-8)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Math (3-8)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Report Card Revisions for standard alignment</a:t>
            </a:r>
          </a:p>
          <a:p>
            <a:r>
              <a:rPr lang="en-US" sz="1600" b="1" u="sng" dirty="0">
                <a:solidFill>
                  <a:srgbClr val="000000"/>
                </a:solidFill>
                <a:cs typeface="Arial"/>
              </a:rPr>
              <a:t>Preschool Education</a:t>
            </a:r>
          </a:p>
          <a:p>
            <a:r>
              <a:rPr lang="en-US" sz="1600" b="1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&gt; Continued Expansion of the Full Day 3yr. and 4yr. Programs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Projecting to serve 639 Preschool Students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Continued partnership with Community Childcare Providers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Continued partnership with Montclair State University in the </a:t>
            </a:r>
          </a:p>
          <a:p>
            <a:pPr marL="0" lvl="1"/>
            <a:r>
              <a:rPr lang="en-US" sz="1600" dirty="0">
                <a:solidFill>
                  <a:srgbClr val="000000"/>
                </a:solidFill>
                <a:cs typeface="Arial"/>
              </a:rPr>
              <a:t>      NJ Preschool Inclusive Education Project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Continued Professional development</a:t>
            </a:r>
          </a:p>
          <a:p>
            <a:pPr marL="0" lvl="1"/>
            <a:r>
              <a:rPr lang="en-US" sz="1600" b="1" u="sng" dirty="0">
                <a:solidFill>
                  <a:srgbClr val="000000"/>
                </a:solidFill>
                <a:cs typeface="Arial"/>
              </a:rPr>
              <a:t>Technology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Student Chrome Book Replacements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Upgrading Comcast Internet and WAN Speeds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Go Guardian for Chromebooks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PowerSchool, Online Student Registration &amp; Data Warehouse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Remote Management and Anti-Virus/Cyber Security Trainings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Teacher Laptop Replacements</a:t>
            </a:r>
          </a:p>
          <a:p>
            <a:pPr marL="280988" lvl="1" indent="-280988"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Interactive TV’s &amp; Projector Replacement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406883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611" y="283308"/>
            <a:ext cx="6591300" cy="677897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tx1"/>
                </a:solidFill>
                <a:cs typeface="Arial"/>
              </a:rPr>
              <a:t>Capital Improvements In Budget</a:t>
            </a:r>
            <a:endParaRPr lang="en-US" sz="3600" b="1" u="sng" spc="-15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84E484-3B70-B448-9BA7-BAEA4626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88" y="802471"/>
            <a:ext cx="7849101" cy="5987143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Springville Hallway Tile Replacement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Carpet Replacement with Tile at Hartford/Springville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Tile Replacement at Harrington C-Wing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Carpet Replacement at Hartford and Harrington Libraries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Painting at all Schools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Water Fountain Replacement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All Purpose/Gym’s Duct Work cleaning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Hartford Main Office Upgrades/ Security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Larchmont &amp; HMS Faculty Room Upgrades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Playground/Courtyard Upgrades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Hillside Closet/Coat Room Door Replacement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Refinish Gym Floors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Fire/CO2 Alarm Panel Upgrades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Springville Stairwell Window Replacement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US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US" sz="14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Cafeteria Table Replacement/Repairs at Hillside, Countryside, Fleetwood &amp; Parkway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Larchmont Roof Repair (Phase 3)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     </a:t>
            </a:r>
            <a:r>
              <a:rPr lang="en-US" sz="2400" b="1" u="sng" dirty="0">
                <a:solidFill>
                  <a:srgbClr val="000000"/>
                </a:solidFill>
              </a:rPr>
              <a:t>Purchases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Two 54-passenger buses;  Two 24-passenger buses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Ten Live GPS/ Camera System Units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400" b="1" dirty="0">
                <a:solidFill>
                  <a:srgbClr val="000000"/>
                </a:solidFill>
              </a:rPr>
              <a:t>Routing Software System Upgrade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152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425" y="584224"/>
            <a:ext cx="7800576" cy="57076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Additional Staffing In 2026-2027 Budget</a:t>
            </a:r>
            <a:endParaRPr lang="en-US" sz="3600" b="1" spc="-15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61DC5-22EC-1B4D-B62D-15BFB9FBA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25" y="1264617"/>
            <a:ext cx="7298586" cy="38098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300" b="1" dirty="0"/>
              <a:t>Please Note: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300" b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300" dirty="0"/>
              <a:t>The 2026-2027 budget sustains the 8th year of our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300" dirty="0"/>
              <a:t>Full-Day Kindergarten Program in all six elementary schools, based upon projected enrollment increases and the 5th year of Full Day Preschool.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300" dirty="0"/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lang="en-US" sz="2300" dirty="0"/>
              <a:t>Replacing current Staff (Retirees/Resignations)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endParaRPr lang="en-US" sz="2300" dirty="0"/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endParaRPr lang="en-US" sz="23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4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651" y="303821"/>
            <a:ext cx="8229600" cy="630034"/>
          </a:xfrm>
        </p:spPr>
        <p:txBody>
          <a:bodyPr>
            <a:normAutofit fontScale="90000"/>
          </a:bodyPr>
          <a:lstStyle/>
          <a:p>
            <a:r>
              <a:rPr lang="en-US" sz="4000" b="1" spc="-150" dirty="0">
                <a:solidFill>
                  <a:srgbClr val="000000"/>
                </a:solidFill>
                <a:cs typeface="Arial"/>
              </a:rPr>
              <a:t>Revenue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3854"/>
            <a:ext cx="8229600" cy="5808589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en-US" sz="3100" b="1" dirty="0"/>
              <a:t> State Aid (General Fund):</a:t>
            </a:r>
          </a:p>
          <a:p>
            <a:pPr algn="ctr">
              <a:buNone/>
            </a:pPr>
            <a:r>
              <a:rPr lang="en-US" sz="3100" b="1" dirty="0"/>
              <a:t> 2009/10		   5,809,040</a:t>
            </a:r>
          </a:p>
          <a:p>
            <a:pPr algn="ctr">
              <a:buNone/>
            </a:pPr>
            <a:r>
              <a:rPr lang="en-US" sz="3100" dirty="0"/>
              <a:t> 2010/11	                        2,839,448</a:t>
            </a:r>
          </a:p>
          <a:p>
            <a:pPr algn="ctr">
              <a:buNone/>
            </a:pPr>
            <a:r>
              <a:rPr lang="en-US" sz="3100" dirty="0"/>
              <a:t>2011/12	                       4,028,712</a:t>
            </a:r>
          </a:p>
          <a:p>
            <a:pPr algn="ctr">
              <a:buNone/>
            </a:pPr>
            <a:r>
              <a:rPr lang="en-US" sz="3100" dirty="0"/>
              <a:t>2012/13		  4,265,312</a:t>
            </a:r>
          </a:p>
          <a:p>
            <a:pPr algn="ctr">
              <a:buNone/>
            </a:pPr>
            <a:r>
              <a:rPr lang="en-US" sz="3100" dirty="0"/>
              <a:t>2013/14		  4,265,312</a:t>
            </a:r>
          </a:p>
          <a:p>
            <a:pPr algn="ctr">
              <a:buNone/>
            </a:pPr>
            <a:r>
              <a:rPr lang="en-US" sz="3100" dirty="0"/>
              <a:t>2014/15		  4,342,882</a:t>
            </a:r>
          </a:p>
          <a:p>
            <a:pPr algn="ctr">
              <a:buNone/>
            </a:pPr>
            <a:r>
              <a:rPr lang="en-US" sz="3100" dirty="0"/>
              <a:t>2015/16		  4,342,882</a:t>
            </a:r>
          </a:p>
          <a:p>
            <a:pPr algn="ctr">
              <a:buNone/>
            </a:pPr>
            <a:r>
              <a:rPr lang="en-US" sz="3100" dirty="0"/>
              <a:t>2016/17		  4,433,463</a:t>
            </a:r>
          </a:p>
          <a:p>
            <a:pPr algn="ctr">
              <a:buNone/>
            </a:pPr>
            <a:r>
              <a:rPr lang="en-US" sz="3100" dirty="0"/>
              <a:t>2017/18		  4,512,427</a:t>
            </a:r>
          </a:p>
          <a:p>
            <a:pPr algn="ctr">
              <a:buNone/>
            </a:pPr>
            <a:r>
              <a:rPr lang="en-US" sz="3100" dirty="0"/>
              <a:t>2018/19                             4,836,580</a:t>
            </a:r>
          </a:p>
          <a:p>
            <a:pPr algn="ctr">
              <a:buNone/>
            </a:pPr>
            <a:r>
              <a:rPr lang="en-US" sz="3100" dirty="0"/>
              <a:t>2019/20	                       5,021,935</a:t>
            </a:r>
          </a:p>
          <a:p>
            <a:pPr algn="ctr">
              <a:buNone/>
            </a:pPr>
            <a:r>
              <a:rPr lang="en-US" sz="3100" dirty="0"/>
              <a:t>2020/21		 5,143,408</a:t>
            </a:r>
          </a:p>
          <a:p>
            <a:pPr algn="ctr">
              <a:buNone/>
            </a:pPr>
            <a:r>
              <a:rPr lang="en-US" sz="3100" dirty="0"/>
              <a:t>2021/22                            5,674,157</a:t>
            </a:r>
          </a:p>
          <a:p>
            <a:pPr algn="ctr">
              <a:buNone/>
            </a:pPr>
            <a:r>
              <a:rPr lang="en-US" sz="3100" dirty="0"/>
              <a:t>2022/23                            6,482,340</a:t>
            </a:r>
          </a:p>
          <a:p>
            <a:pPr algn="ctr">
              <a:buNone/>
            </a:pPr>
            <a:r>
              <a:rPr lang="en-US" sz="3100" dirty="0"/>
              <a:t>2023-/24                           7,364,000    </a:t>
            </a:r>
          </a:p>
          <a:p>
            <a:pPr algn="ctr">
              <a:buNone/>
            </a:pPr>
            <a:r>
              <a:rPr lang="en-US" sz="3100" b="1" dirty="0"/>
              <a:t>2024-2025                        7,636,890 </a:t>
            </a:r>
          </a:p>
          <a:p>
            <a:pPr algn="ctr">
              <a:buNone/>
            </a:pPr>
            <a:r>
              <a:rPr lang="en-US" sz="3100" b="1" dirty="0"/>
              <a:t>2025-2026                        8,095,100</a:t>
            </a:r>
          </a:p>
          <a:p>
            <a:pPr>
              <a:buNone/>
            </a:pPr>
            <a:r>
              <a:rPr lang="en-US" sz="3100" b="1" dirty="0"/>
              <a:t>                                                                                               </a:t>
            </a:r>
            <a:r>
              <a:rPr lang="en-US" sz="3400" b="1" dirty="0"/>
              <a:t>2026-2027                    8,580,806</a:t>
            </a:r>
            <a:endParaRPr lang="en-US" sz="3100" b="1" dirty="0"/>
          </a:p>
          <a:p>
            <a:pPr algn="ctr">
              <a:buNone/>
            </a:pPr>
            <a:endParaRPr lang="en-US" sz="3100" dirty="0"/>
          </a:p>
          <a:p>
            <a:pPr algn="ctr">
              <a:buNone/>
            </a:pPr>
            <a:r>
              <a:rPr lang="en-US" sz="3100" b="1" dirty="0"/>
              <a:t>Federal Aid:  </a:t>
            </a:r>
            <a:r>
              <a:rPr lang="en-US" sz="3100" dirty="0"/>
              <a:t>Budgeted 75% of IDEA and NCLB Fiscal Year 2025 allocations</a:t>
            </a:r>
          </a:p>
          <a:p>
            <a:pP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6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662"/>
            <a:ext cx="8229600" cy="668945"/>
          </a:xfrm>
        </p:spPr>
        <p:txBody>
          <a:bodyPr>
            <a:normAutofit/>
          </a:bodyPr>
          <a:lstStyle/>
          <a:p>
            <a:r>
              <a:rPr lang="en-US" sz="4000" b="1" spc="-150" dirty="0">
                <a:solidFill>
                  <a:srgbClr val="000000"/>
                </a:solidFill>
                <a:cs typeface="Arial"/>
              </a:rPr>
              <a:t>Revenue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1223"/>
            <a:ext cx="3331029" cy="558070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en-US" sz="4800" b="1" dirty="0"/>
              <a:t>Debt Service Aid:</a:t>
            </a:r>
          </a:p>
          <a:p>
            <a:pPr>
              <a:buNone/>
            </a:pPr>
            <a:r>
              <a:rPr lang="en-US" sz="4800" dirty="0"/>
              <a:t>2015/16		732,392</a:t>
            </a:r>
          </a:p>
          <a:p>
            <a:pPr>
              <a:buNone/>
            </a:pPr>
            <a:r>
              <a:rPr lang="en-US" sz="4800" dirty="0"/>
              <a:t>2016/17		732,635</a:t>
            </a:r>
          </a:p>
          <a:p>
            <a:pPr>
              <a:buNone/>
            </a:pPr>
            <a:r>
              <a:rPr lang="en-US" sz="4800" dirty="0"/>
              <a:t>2017/18		728,912</a:t>
            </a:r>
          </a:p>
          <a:p>
            <a:pPr>
              <a:buNone/>
            </a:pPr>
            <a:r>
              <a:rPr lang="en-US" sz="4800" dirty="0"/>
              <a:t>2018/19		727,023</a:t>
            </a:r>
          </a:p>
          <a:p>
            <a:pPr>
              <a:buNone/>
            </a:pPr>
            <a:r>
              <a:rPr lang="en-US" sz="4800" dirty="0"/>
              <a:t>2019/20	          1,165,533</a:t>
            </a:r>
          </a:p>
          <a:p>
            <a:pPr>
              <a:buNone/>
            </a:pPr>
            <a:r>
              <a:rPr lang="en-US" sz="4800" dirty="0"/>
              <a:t>2020/21		964,598</a:t>
            </a:r>
          </a:p>
          <a:p>
            <a:pPr>
              <a:buNone/>
            </a:pPr>
            <a:r>
              <a:rPr lang="en-US" sz="4800" dirty="0"/>
              <a:t>2021/22		978,421</a:t>
            </a:r>
          </a:p>
          <a:p>
            <a:pPr>
              <a:buNone/>
            </a:pPr>
            <a:r>
              <a:rPr lang="en-US" sz="4800" dirty="0"/>
              <a:t>2022/23		976,741</a:t>
            </a:r>
          </a:p>
          <a:p>
            <a:pPr>
              <a:buNone/>
            </a:pPr>
            <a:r>
              <a:rPr lang="en-US" sz="4800" dirty="0"/>
              <a:t>2023-2024		974,686</a:t>
            </a:r>
          </a:p>
          <a:p>
            <a:pPr>
              <a:buNone/>
            </a:pPr>
            <a:r>
              <a:rPr lang="en-US" sz="4800" dirty="0"/>
              <a:t>2024-2025		972,257</a:t>
            </a:r>
          </a:p>
          <a:p>
            <a:pPr>
              <a:buNone/>
            </a:pPr>
            <a:r>
              <a:rPr lang="en-US" sz="4800" dirty="0"/>
              <a:t>2025-2026                     967,660</a:t>
            </a:r>
            <a:endParaRPr lang="en-US" sz="2800" dirty="0"/>
          </a:p>
          <a:p>
            <a:pPr>
              <a:buNone/>
            </a:pPr>
            <a:r>
              <a:rPr lang="en-US" sz="4900" b="1" dirty="0"/>
              <a:t>2026-2027  </a:t>
            </a:r>
            <a:r>
              <a:rPr lang="en-US" sz="2800" b="1" dirty="0"/>
              <a:t>                                 </a:t>
            </a:r>
            <a:r>
              <a:rPr lang="en-US" sz="4900" b="1" dirty="0"/>
              <a:t>904,699</a:t>
            </a:r>
          </a:p>
          <a:p>
            <a:pPr>
              <a:buNone/>
            </a:pPr>
            <a:endParaRPr lang="en-US" sz="2800" b="1" dirty="0"/>
          </a:p>
          <a:p>
            <a:pPr>
              <a:buNone/>
            </a:pPr>
            <a:endParaRPr lang="en-US" sz="2800" b="1" dirty="0"/>
          </a:p>
          <a:p>
            <a:pPr>
              <a:buNone/>
            </a:pPr>
            <a:endParaRPr lang="en-US" sz="2800" b="1" dirty="0"/>
          </a:p>
          <a:p>
            <a:pPr>
              <a:buNone/>
            </a:pPr>
            <a:endParaRPr lang="en-US" sz="2800" b="1" dirty="0"/>
          </a:p>
          <a:p>
            <a:pPr>
              <a:buNone/>
            </a:pPr>
            <a:r>
              <a:rPr lang="en-US" sz="2800" b="1" dirty="0"/>
              <a:t>			</a:t>
            </a:r>
            <a:endParaRPr lang="en-US" b="1" dirty="0"/>
          </a:p>
          <a:p>
            <a:pPr>
              <a:buFontTx/>
              <a:buChar char="-"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A95B7-984D-4028-9C5A-A79C1BBB6BCF}"/>
              </a:ext>
            </a:extLst>
          </p:cNvPr>
          <p:cNvSpPr txBox="1"/>
          <p:nvPr/>
        </p:nvSpPr>
        <p:spPr>
          <a:xfrm>
            <a:off x="4572000" y="1111222"/>
            <a:ext cx="3446585" cy="398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Assessment for SDA: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2017/18				(83,924)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2018/19				(83,924)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2019/20				(83,924)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2020/21				(83,924)	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2021/22				(83,924)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2022/23				(83,924)	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2023-2024			(83,924)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2024-2025</a:t>
            </a:r>
            <a:r>
              <a:rPr lang="en-US" sz="1600" b="1" dirty="0"/>
              <a:t>			</a:t>
            </a:r>
            <a:r>
              <a:rPr lang="en-US" sz="1600" dirty="0"/>
              <a:t>(83,924)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2025-2026                          (83,924)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2026-2027                          (83,924)</a:t>
            </a:r>
            <a:endParaRPr lang="en-US" sz="1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6467DD-FCE5-41FF-A84D-41983BFEA8AD}"/>
              </a:ext>
            </a:extLst>
          </p:cNvPr>
          <p:cNvCxnSpPr/>
          <p:nvPr/>
        </p:nvCxnSpPr>
        <p:spPr>
          <a:xfrm>
            <a:off x="3969099" y="1426866"/>
            <a:ext cx="0" cy="3104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1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{F1393A68-DADA-6B47-A7B8-6A325132F730}tf10001072</Template>
  <TotalTime>5057</TotalTime>
  <Words>1601</Words>
  <Application>Microsoft Macintosh PowerPoint</Application>
  <PresentationFormat>On-screen Show (4:3)</PresentationFormat>
  <Paragraphs>328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Franklin Gothic Book</vt:lpstr>
      <vt:lpstr>Wingdings</vt:lpstr>
      <vt:lpstr>Crop</vt:lpstr>
      <vt:lpstr>PowerPoint Presentation</vt:lpstr>
      <vt:lpstr>Some Quick Facts:</vt:lpstr>
      <vt:lpstr>PTO &amp; Public Education Fund Support</vt:lpstr>
      <vt:lpstr>Included in Proposed Budget</vt:lpstr>
      <vt:lpstr>Included in Proposed Budget</vt:lpstr>
      <vt:lpstr>Capital Improvements In Budget</vt:lpstr>
      <vt:lpstr>Additional Staffing In 2026-2027 Budget</vt:lpstr>
      <vt:lpstr>Revenue History</vt:lpstr>
      <vt:lpstr>Revenue History</vt:lpstr>
      <vt:lpstr>Historical Tax Levy Data</vt:lpstr>
      <vt:lpstr>PowerPoint Presentation</vt:lpstr>
      <vt:lpstr>PowerPoint Presentation</vt:lpstr>
      <vt:lpstr>PowerPoint Presentation</vt:lpstr>
      <vt:lpstr>Cost-Saving Measures</vt:lpstr>
      <vt:lpstr>Cost-Saving Measures</vt:lpstr>
      <vt:lpstr>Appropriations</vt:lpstr>
      <vt:lpstr>2026-27 Proposed Tax Levy Calculation</vt:lpstr>
      <vt:lpstr>Comparative Spending Guide</vt:lpstr>
      <vt:lpstr>This Year’s Budget Process</vt:lpstr>
      <vt:lpstr>PowerPoint Presentation</vt:lpstr>
      <vt:lpstr>Stay In Touch With The Latest News</vt:lpstr>
      <vt:lpstr>Mount Laurel Board of Education</vt:lpstr>
    </vt:vector>
  </TitlesOfParts>
  <Company>Mt Laurel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District Superintendent Dr. Antoinette Rath February 15, 2011</dc:title>
  <dc:creator>MTL Admin</dc:creator>
  <cp:lastModifiedBy>Microsoft Office User</cp:lastModifiedBy>
  <cp:revision>601</cp:revision>
  <cp:lastPrinted>2026-04-23T12:32:57Z</cp:lastPrinted>
  <dcterms:created xsi:type="dcterms:W3CDTF">2012-03-23T14:27:00Z</dcterms:created>
  <dcterms:modified xsi:type="dcterms:W3CDTF">2026-04-28T13:04:31Z</dcterms:modified>
</cp:coreProperties>
</file>