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06400" y="696912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675" y="4416425"/>
            <a:ext cx="5607048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701675" y="4416425"/>
            <a:ext cx="5607048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a4b691d43e_0_1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2a4b691d43e_0_1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d3d9f4721_0_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1d3d9f4721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ea76bbae8_0_0:notes"/>
          <p:cNvSpPr/>
          <p:nvPr>
            <p:ph idx="2" type="sldImg"/>
          </p:nvPr>
        </p:nvSpPr>
        <p:spPr>
          <a:xfrm>
            <a:off x="406400" y="696912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ea76bbae8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2324cf3bb_0_1:notes"/>
          <p:cNvSpPr/>
          <p:nvPr>
            <p:ph idx="2" type="sldImg"/>
          </p:nvPr>
        </p:nvSpPr>
        <p:spPr>
          <a:xfrm>
            <a:off x="406400" y="696912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2324cf3bb_0_1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6:notes"/>
          <p:cNvSpPr txBox="1"/>
          <p:nvPr>
            <p:ph idx="1" type="body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4b691d53d_0_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2a4b691d53d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8:notes"/>
          <p:cNvSpPr txBox="1"/>
          <p:nvPr>
            <p:ph idx="1" type="body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c742a304a_0_0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1c742a304a_0_0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0:notes"/>
          <p:cNvSpPr txBox="1"/>
          <p:nvPr>
            <p:ph idx="1" type="body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2:notes"/>
          <p:cNvSpPr txBox="1"/>
          <p:nvPr>
            <p:ph idx="1" type="body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4b691d53d_0_54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2a4b691d53d_0_54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23:notes"/>
          <p:cNvSpPr txBox="1"/>
          <p:nvPr>
            <p:ph idx="1" type="body"/>
          </p:nvPr>
        </p:nvSpPr>
        <p:spPr>
          <a:xfrm>
            <a:off x="701675" y="4416425"/>
            <a:ext cx="5606999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150" y="444500"/>
            <a:ext cx="8521699" cy="5730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514350" y="1547545"/>
            <a:ext cx="7796030" cy="24833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5473700" y="4318000"/>
            <a:ext cx="2838450" cy="37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514350" y="4318000"/>
            <a:ext cx="4124325" cy="37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714875" y="4318000"/>
            <a:ext cx="681037" cy="37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3117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48324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555600"/>
            <a:ext cx="2807999" cy="7556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0"/>
          <p:cNvSpPr txBox="1"/>
          <p:nvPr>
            <p:ph type="title"/>
          </p:nvPr>
        </p:nvSpPr>
        <p:spPr>
          <a:xfrm>
            <a:off x="265500" y="1233175"/>
            <a:ext cx="4045197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1" type="subTitle"/>
          </p:nvPr>
        </p:nvSpPr>
        <p:spPr>
          <a:xfrm>
            <a:off x="265500" y="2803075"/>
            <a:ext cx="4045197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150" y="444500"/>
            <a:ext cx="8521699" cy="5730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150" y="1152525"/>
            <a:ext cx="8521699" cy="34162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04800" y="1123950"/>
            <a:ext cx="8521800" cy="194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 Schools Initiative</a:t>
            </a:r>
            <a:endParaRPr b="0" i="0" sz="5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000"/>
              <a:t>Preliminary </a:t>
            </a:r>
            <a:endParaRPr sz="40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4000"/>
              <a:t>School Board Presentation</a:t>
            </a:r>
            <a:endParaRPr sz="4000"/>
          </a:p>
        </p:txBody>
      </p:sp>
      <p:sp>
        <p:nvSpPr>
          <p:cNvPr id="59" name="Google Shape;59;p13"/>
          <p:cNvSpPr txBox="1"/>
          <p:nvPr/>
        </p:nvSpPr>
        <p:spPr>
          <a:xfrm>
            <a:off x="913225" y="3507250"/>
            <a:ext cx="44046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2025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457200" y="2095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600"/>
              <a:t>Andes Supplemental Proposal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04800" y="1123950"/>
            <a:ext cx="8520600" cy="37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Purchase High Tech security devices to improve the building security at Andes Central School.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Including:</a:t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Door Security	</a:t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    </a:t>
            </a:r>
            <a:r>
              <a:rPr lang="en-US" sz="2400"/>
              <a:t>      </a:t>
            </a:r>
            <a:endParaRPr sz="24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8813" y="1927225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7438" y="273051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439025" y="100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 Steps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235675" y="834475"/>
            <a:ext cx="85206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4889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 of Education is asked to review the commit</a:t>
            </a:r>
            <a:r>
              <a:rPr lang="en-US" sz="2400"/>
              <a:t>tee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recommendations and possibly a</a:t>
            </a:r>
            <a:r>
              <a:rPr lang="en-US" sz="2400"/>
              <a:t>dopt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-US" sz="2400"/>
              <a:t>preliminary supplemental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plan.  </a:t>
            </a:r>
            <a:endParaRPr/>
          </a:p>
          <a:p>
            <a:pPr indent="-4889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US" sz="2400"/>
              <a:t>The proposed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 Bond Investment Plan is published on the school district web site with a</a:t>
            </a:r>
            <a:r>
              <a:rPr lang="en-US" sz="2400"/>
              <a:t>n email address for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comments for a minimum of 30 days.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/>
              <a:t>Next Steps continued</a:t>
            </a:r>
            <a:endParaRPr sz="1900"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8950" lvl="0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After 30 days the Smart Bond Investment Plan comments are reviewed in by the Board of Education. </a:t>
            </a:r>
            <a:endParaRPr>
              <a:solidFill>
                <a:schemeClr val="dk1"/>
              </a:solidFill>
            </a:endParaRPr>
          </a:p>
          <a:p>
            <a:pPr indent="-488950" lvl="0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Board of Education possibly approves final plan for submission to NYSED.</a:t>
            </a:r>
            <a:endParaRPr>
              <a:solidFill>
                <a:schemeClr val="dk1"/>
              </a:solidFill>
            </a:endParaRPr>
          </a:p>
          <a:p>
            <a:pPr indent="-488950" lvl="0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-US" sz="2400">
                <a:solidFill>
                  <a:schemeClr val="dk1"/>
                </a:solidFill>
              </a:rPr>
              <a:t>Final NYSED review could be six to 12 months.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Please Email Questions and Comments to;</a:t>
            </a:r>
            <a:endParaRPr sz="2200"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Samantha Candreva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SCandreva@Andescentralschool.org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311700" y="744575"/>
            <a:ext cx="85206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 Bond Initiative</a:t>
            </a:r>
            <a:endParaRPr/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311700" y="1569200"/>
            <a:ext cx="8520599" cy="3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Passed by New York Voters in November of 2014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Awarded $2 Billion to all public schools based on enrollment and state aid formula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Andes Central School Allocation is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$87,858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0" y="744575"/>
            <a:ext cx="85206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Smart Bond Initiative</a:t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1569200"/>
            <a:ext cx="8520600" cy="31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A plan was submitted under the previous administration during Covid. That money was never spent, and the priorities are no longer relevant.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Andes Central School Allocation is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$87,858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ctrTitle"/>
          </p:nvPr>
        </p:nvSpPr>
        <p:spPr>
          <a:xfrm>
            <a:off x="311700" y="378425"/>
            <a:ext cx="8520599" cy="865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for these use of these funds</a:t>
            </a:r>
            <a:endParaRPr/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381000" y="1352550"/>
            <a:ext cx="3166200" cy="29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 categories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4441200" y="1244225"/>
            <a:ext cx="43911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Networking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Classroom Technology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Connection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Pre-K Classroom Improvements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Elimination of Temporary/Trailer Classrooms</a:t>
            </a:r>
            <a:endParaRPr/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Security and Safety	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311700" y="378425"/>
            <a:ext cx="8520600" cy="86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Rules for these use of these funds</a:t>
            </a:r>
            <a:endParaRPr/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381000" y="1352550"/>
            <a:ext cx="7635000" cy="29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You cannot pay salaries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You cannot pay BOCES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You cannot purchase software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sp>
        <p:nvSpPr>
          <p:cNvPr id="85" name="Google Shape;85;p17"/>
          <p:cNvSpPr txBox="1"/>
          <p:nvPr/>
        </p:nvSpPr>
        <p:spPr>
          <a:xfrm>
            <a:off x="4441200" y="1244225"/>
            <a:ext cx="43911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252575" y="1888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1</a:t>
            </a:r>
            <a:endParaRPr/>
          </a:p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311700" y="911724"/>
            <a:ext cx="8520600" cy="2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Administration consults the</a:t>
            </a:r>
            <a:r>
              <a:rPr lang="en-US"/>
              <a:t> </a:t>
            </a:r>
            <a:r>
              <a:rPr lang="en-US">
                <a:solidFill>
                  <a:schemeClr val="dk1"/>
                </a:solidFill>
              </a:rPr>
              <a:t>current NYSED Mandatory Plans and Surveys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establish possible priorities in the approved categories.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Consideration to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○"/>
            </a:pPr>
            <a:r>
              <a:rPr lang="en-US"/>
              <a:t>Strategic Plan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○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Technology Plan</a:t>
            </a:r>
            <a:endParaRPr/>
          </a:p>
          <a:p>
            <a: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○"/>
            </a:pPr>
            <a:r>
              <a:rPr lang="en-US"/>
              <a:t>Building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Condition Survey</a:t>
            </a:r>
            <a:r>
              <a:rPr lang="en-US"/>
              <a:t>	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311700" y="74457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2</a:t>
            </a:r>
            <a:endParaRPr/>
          </a:p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311700" y="1733550"/>
            <a:ext cx="5411700" cy="29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The district has 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stablish</a:t>
            </a:r>
            <a:r>
              <a:rPr lang="en-US"/>
              <a:t>ed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volunteer S</a:t>
            </a:r>
            <a:r>
              <a:rPr lang="en-US"/>
              <a:t>mart School Planning Committee to review all proposals and recommend them to the Board of Education.</a:t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5631900" y="1733550"/>
            <a:ext cx="32004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</a:t>
            </a:r>
            <a:r>
              <a:rPr lang="en-US" sz="2800"/>
              <a:t>(s)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Administrators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 of Education member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Parent(s)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2</a:t>
            </a:r>
            <a:endParaRPr/>
          </a:p>
        </p:txBody>
      </p:sp>
      <p:sp>
        <p:nvSpPr>
          <p:cNvPr id="104" name="Google Shape;104;p20"/>
          <p:cNvSpPr txBox="1"/>
          <p:nvPr>
            <p:ph idx="1" type="subTitle"/>
          </p:nvPr>
        </p:nvSpPr>
        <p:spPr>
          <a:xfrm>
            <a:off x="311700" y="1733550"/>
            <a:ext cx="5411700" cy="29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The committee met a short time ago and is recommending the following priorities as he district’s supplemental plan.</a:t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5631900" y="1733550"/>
            <a:ext cx="3200400" cy="31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</a:t>
            </a:r>
            <a:r>
              <a:rPr lang="en-US" sz="2800"/>
              <a:t>(s)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Administrators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Board of Education member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Parent(s)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457200" y="209550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600"/>
              <a:t>Andes Supplemental Proposal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04800" y="1123950"/>
            <a:ext cx="8520599" cy="3749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Purchase High Tech security devices to improve the building security at Andes Central School.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Including:</a:t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Video Security Cameras</a:t>
            </a:r>
            <a:endParaRPr sz="2700"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    </a:t>
            </a:r>
            <a:r>
              <a:rPr lang="en-US" sz="2400"/>
              <a:t>      </a:t>
            </a:r>
            <a:endParaRPr sz="24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8325" y="2662938"/>
            <a:ext cx="25146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